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54" r:id="rId3"/>
    <p:sldId id="2734" r:id="rId5"/>
    <p:sldId id="2711" r:id="rId6"/>
    <p:sldId id="2743" r:id="rId7"/>
    <p:sldId id="2744" r:id="rId8"/>
    <p:sldId id="2747" r:id="rId9"/>
    <p:sldId id="2715" r:id="rId10"/>
    <p:sldId id="2748" r:id="rId11"/>
    <p:sldId id="2718" r:id="rId12"/>
    <p:sldId id="2751" r:id="rId13"/>
    <p:sldId id="2749" r:id="rId14"/>
    <p:sldId id="2712" r:id="rId15"/>
    <p:sldId id="2755" r:id="rId1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6"/>
    <a:srgbClr val="E60012"/>
    <a:srgbClr val="004898"/>
    <a:srgbClr val="AE002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2986" autoAdjust="0"/>
  </p:normalViewPr>
  <p:slideViewPr>
    <p:cSldViewPr>
      <p:cViewPr varScale="1">
        <p:scale>
          <a:sx n="91" d="100"/>
          <a:sy n="91" d="100"/>
        </p:scale>
        <p:origin x="102" y="414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2590172" y="1"/>
            <a:ext cx="10261881" cy="5160083"/>
          </a:xfrm>
          <a:custGeom>
            <a:avLst/>
            <a:gdLst>
              <a:gd name="T0" fmla="*/ 0 w 4597"/>
              <a:gd name="T1" fmla="*/ 0 h 2298"/>
              <a:gd name="T2" fmla="*/ 4597 w 4597"/>
              <a:gd name="T3" fmla="*/ 0 h 2298"/>
              <a:gd name="T4" fmla="*/ 2328 w 4597"/>
              <a:gd name="T5" fmla="*/ 2266 h 2298"/>
              <a:gd name="T6" fmla="*/ 2299 w 4597"/>
              <a:gd name="T7" fmla="*/ 2298 h 2298"/>
              <a:gd name="T8" fmla="*/ 0 w 4597"/>
              <a:gd name="T9" fmla="*/ 0 h 2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97" h="2298">
                <a:moveTo>
                  <a:pt x="0" y="0"/>
                </a:moveTo>
                <a:lnTo>
                  <a:pt x="4597" y="0"/>
                </a:lnTo>
                <a:lnTo>
                  <a:pt x="2328" y="2266"/>
                </a:lnTo>
                <a:lnTo>
                  <a:pt x="2299" y="2298"/>
                </a:lnTo>
                <a:lnTo>
                  <a:pt x="0" y="0"/>
                </a:lnTo>
                <a:close/>
              </a:path>
            </a:pathLst>
          </a:custGeom>
          <a:solidFill>
            <a:srgbClr val="004186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7811520" y="170656"/>
            <a:ext cx="5047230" cy="7061994"/>
          </a:xfrm>
          <a:custGeom>
            <a:avLst/>
            <a:gdLst>
              <a:gd name="T0" fmla="*/ 2261 w 2261"/>
              <a:gd name="T1" fmla="*/ 0 h 3145"/>
              <a:gd name="T2" fmla="*/ 2261 w 2261"/>
              <a:gd name="T3" fmla="*/ 3145 h 3145"/>
              <a:gd name="T4" fmla="*/ 883 w 2261"/>
              <a:gd name="T5" fmla="*/ 3145 h 3145"/>
              <a:gd name="T6" fmla="*/ 0 w 2261"/>
              <a:gd name="T7" fmla="*/ 2260 h 3145"/>
              <a:gd name="T8" fmla="*/ 2261 w 2261"/>
              <a:gd name="T9" fmla="*/ 0 h 3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1" h="3145">
                <a:moveTo>
                  <a:pt x="2261" y="0"/>
                </a:moveTo>
                <a:lnTo>
                  <a:pt x="2261" y="3145"/>
                </a:lnTo>
                <a:lnTo>
                  <a:pt x="883" y="3145"/>
                </a:lnTo>
                <a:lnTo>
                  <a:pt x="0" y="2260"/>
                </a:lnTo>
                <a:lnTo>
                  <a:pt x="2261" y="0"/>
                </a:lnTo>
                <a:close/>
              </a:path>
            </a:pathLst>
          </a:custGeom>
          <a:blipFill dpi="0" rotWithShape="1">
            <a:blip r:embed="rId1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5835936" y="5348703"/>
            <a:ext cx="3748031" cy="1883948"/>
          </a:xfrm>
          <a:custGeom>
            <a:avLst/>
            <a:gdLst>
              <a:gd name="T0" fmla="*/ 839 w 1679"/>
              <a:gd name="T1" fmla="*/ 0 h 839"/>
              <a:gd name="T2" fmla="*/ 1679 w 1679"/>
              <a:gd name="T3" fmla="*/ 839 h 839"/>
              <a:gd name="T4" fmla="*/ 0 w 1679"/>
              <a:gd name="T5" fmla="*/ 839 h 839"/>
              <a:gd name="T6" fmla="*/ 839 w 1679"/>
              <a:gd name="T7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9" h="839">
                <a:moveTo>
                  <a:pt x="839" y="0"/>
                </a:moveTo>
                <a:lnTo>
                  <a:pt x="1679" y="839"/>
                </a:lnTo>
                <a:lnTo>
                  <a:pt x="0" y="839"/>
                </a:lnTo>
                <a:lnTo>
                  <a:pt x="839" y="0"/>
                </a:lnTo>
                <a:close/>
              </a:path>
            </a:pathLst>
          </a:cu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5977849" y="5480149"/>
            <a:ext cx="3486525" cy="1752502"/>
          </a:xfrm>
          <a:custGeom>
            <a:avLst/>
            <a:gdLst>
              <a:gd name="T0" fmla="*/ 839 w 1679"/>
              <a:gd name="T1" fmla="*/ 0 h 839"/>
              <a:gd name="T2" fmla="*/ 1679 w 1679"/>
              <a:gd name="T3" fmla="*/ 839 h 839"/>
              <a:gd name="T4" fmla="*/ 0 w 1679"/>
              <a:gd name="T5" fmla="*/ 839 h 839"/>
              <a:gd name="T6" fmla="*/ 839 w 1679"/>
              <a:gd name="T7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9" h="839">
                <a:moveTo>
                  <a:pt x="839" y="0"/>
                </a:moveTo>
                <a:lnTo>
                  <a:pt x="1679" y="839"/>
                </a:lnTo>
                <a:lnTo>
                  <a:pt x="0" y="839"/>
                </a:lnTo>
                <a:lnTo>
                  <a:pt x="839" y="0"/>
                </a:lnTo>
                <a:close/>
              </a:path>
            </a:pathLst>
          </a:custGeom>
          <a:solidFill>
            <a:schemeClr val="bg1">
              <a:lumMod val="50000"/>
              <a:alpha val="69804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4719" y="4445536"/>
            <a:ext cx="51125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 smtClean="0">
                <a:solidFill>
                  <a:srgbClr val="004186"/>
                </a:solidFill>
                <a:latin typeface="+mj-ea"/>
                <a:ea typeface="+mj-ea"/>
                <a:cs typeface="Arial" panose="020B0604020202020204" pitchFamily="34" charset="0"/>
              </a:rPr>
              <a:t>普惠服务平台</a:t>
            </a:r>
            <a:r>
              <a:rPr lang="zh-CN" altLang="en-US" sz="3200" b="1" cap="all" dirty="0" smtClean="0">
                <a:latin typeface="+mj-ea"/>
                <a:ea typeface="+mj-ea"/>
                <a:cs typeface="Arial" panose="020B0604020202020204" pitchFamily="34" charset="0"/>
              </a:rPr>
              <a:t>功能说明</a:t>
            </a:r>
            <a:endParaRPr lang="zh-CN" altLang="en-US" sz="3200" b="1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524719" y="4971891"/>
            <a:ext cx="45361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后台管理</a:t>
            </a:r>
            <a:r>
              <a:rPr lang="en-US" altLang="zh-CN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>
                <a:solidFill>
                  <a:srgbClr val="004186"/>
                </a:solidFill>
                <a:cs typeface="Arial" panose="020B0604020202020204" pitchFamily="34" charset="0"/>
              </a:rPr>
              <a:t>银行端</a:t>
            </a:r>
            <a:r>
              <a:rPr lang="en-US" altLang="zh-CN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|</a:t>
            </a:r>
            <a:r>
              <a:rPr lang="zh-CN" altLang="en-US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用户端</a:t>
            </a:r>
            <a:r>
              <a:rPr lang="en-US" altLang="zh-CN" sz="1400" cap="all" dirty="0" smtClean="0">
                <a:solidFill>
                  <a:srgbClr val="004186"/>
                </a:solidFill>
                <a:cs typeface="Arial" panose="020B0604020202020204" pitchFamily="34" charset="0"/>
              </a:rPr>
              <a:t>|</a:t>
            </a:r>
            <a:endParaRPr lang="zh-CN" altLang="en-US" sz="1400" cap="all" dirty="0">
              <a:solidFill>
                <a:srgbClr val="004186"/>
              </a:solidFill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4719" y="5235197"/>
            <a:ext cx="5112568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900" cap="all" dirty="0">
                <a:latin typeface="+mj-ea"/>
                <a:ea typeface="+mj-ea"/>
                <a:cs typeface="Arial" panose="020B0604020202020204" pitchFamily="34" charset="0"/>
              </a:rPr>
              <a:t>| backstage management | bank end user </a:t>
            </a:r>
            <a:r>
              <a:rPr lang="en-US" altLang="zh-CN" sz="900" cap="all" dirty="0" smtClean="0">
                <a:latin typeface="+mj-ea"/>
                <a:ea typeface="+mj-ea"/>
                <a:cs typeface="Arial" panose="020B0604020202020204" pitchFamily="34" charset="0"/>
              </a:rPr>
              <a:t>|</a:t>
            </a:r>
            <a:endParaRPr lang="zh-CN" altLang="en-US" sz="900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49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2" animBg="1"/>
      <p:bldP spid="10" grpId="0"/>
      <p:bldP spid="10" grpId="1"/>
      <p:bldP spid="11" grpId="0"/>
      <p:bldP spid="11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/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/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004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4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4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微信公众账号上处理完成借贷申请后，经理人可第一时间线下通知用户，进行后续办理操作。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685273" y="519287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线下通知用户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738101" y="3588154"/>
            <a:ext cx="2306898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选择“拒绝”，可拒绝用户的贷款申请；选择“放款”，可放款给用户贷款。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600372" y="3184277"/>
            <a:ext cx="1444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借贷申请处理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740743" y="1283898"/>
            <a:ext cx="2306898" cy="152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“查看申请”选项，进入申请列表界面（根据经理人创建时所选负责区域分配），经理人可查看申请信息，选择“跳过”或者“接洽”。选择“跳过”后自动流入下一家银行，选择“接洽”，进入已接洽界面。（若经理人超过</a:t>
            </a:r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天未处理，自动流入下一家）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2042238" y="88002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查看申请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27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经理人可在线查看已接洽用户的借贷信息。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已接洽用户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点击“借贷记录”，可查看已经拒绝或者已经放款的借贷申请。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借贷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记录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经理人处理申贷流程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6282406" y="1240061"/>
            <a:ext cx="23068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贷款金额单位为</a:t>
            </a: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万元</a:t>
            </a:r>
            <a:r>
              <a:rPr lang="zh-CN" altLang="en-US" sz="9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，请务必核实准确。</a:t>
            </a:r>
            <a:endParaRPr lang="en-GB" altLang="zh-CN" sz="9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6282406" y="9433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注意事项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  <p:bldP spid="4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58748" cy="7233046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0" y="-3125"/>
            <a:ext cx="12858750" cy="7232649"/>
          </a:xfrm>
          <a:prstGeom prst="roundRect">
            <a:avLst>
              <a:gd name="adj" fmla="val 0"/>
            </a:avLst>
          </a:prstGeom>
          <a:solidFill>
            <a:srgbClr val="1C1C1C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771319" y="1630024"/>
            <a:ext cx="216881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28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Kozuka Gothic Pro B" panose="020B0800000000000000" pitchFamily="34" charset="-128"/>
              </a:rPr>
              <a:t>03</a:t>
            </a:r>
            <a:endParaRPr lang="zh-CN" altLang="en-US" sz="92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76574" y="2897859"/>
            <a:ext cx="3758303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79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相关问题</a:t>
            </a:r>
            <a:endParaRPr lang="zh-CN" altLang="en-US" sz="379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87182" y="3198653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5078474" y="3174546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0027" y="654832"/>
            <a:ext cx="4042207" cy="643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7"/>
          <p:cNvSpPr txBox="1"/>
          <p:nvPr/>
        </p:nvSpPr>
        <p:spPr>
          <a:xfrm>
            <a:off x="1072824" y="1168053"/>
            <a:ext cx="10397111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相关问题记录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Placeholder 2"/>
          <p:cNvSpPr txBox="1"/>
          <p:nvPr/>
        </p:nvSpPr>
        <p:spPr>
          <a:xfrm>
            <a:off x="1072824" y="1552899"/>
            <a:ext cx="10397111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相关问题反馈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2590172" y="1"/>
            <a:ext cx="10261881" cy="5160083"/>
          </a:xfrm>
          <a:custGeom>
            <a:avLst/>
            <a:gdLst>
              <a:gd name="T0" fmla="*/ 0 w 4597"/>
              <a:gd name="T1" fmla="*/ 0 h 2298"/>
              <a:gd name="T2" fmla="*/ 4597 w 4597"/>
              <a:gd name="T3" fmla="*/ 0 h 2298"/>
              <a:gd name="T4" fmla="*/ 2328 w 4597"/>
              <a:gd name="T5" fmla="*/ 2266 h 2298"/>
              <a:gd name="T6" fmla="*/ 2299 w 4597"/>
              <a:gd name="T7" fmla="*/ 2298 h 2298"/>
              <a:gd name="T8" fmla="*/ 0 w 4597"/>
              <a:gd name="T9" fmla="*/ 0 h 2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97" h="2298">
                <a:moveTo>
                  <a:pt x="0" y="0"/>
                </a:moveTo>
                <a:lnTo>
                  <a:pt x="4597" y="0"/>
                </a:lnTo>
                <a:lnTo>
                  <a:pt x="2328" y="2266"/>
                </a:lnTo>
                <a:lnTo>
                  <a:pt x="2299" y="2298"/>
                </a:lnTo>
                <a:lnTo>
                  <a:pt x="0" y="0"/>
                </a:lnTo>
                <a:close/>
              </a:path>
            </a:pathLst>
          </a:custGeom>
          <a:solidFill>
            <a:srgbClr val="004186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7811520" y="170656"/>
            <a:ext cx="5047230" cy="7061994"/>
          </a:xfrm>
          <a:custGeom>
            <a:avLst/>
            <a:gdLst>
              <a:gd name="T0" fmla="*/ 2261 w 2261"/>
              <a:gd name="T1" fmla="*/ 0 h 3145"/>
              <a:gd name="T2" fmla="*/ 2261 w 2261"/>
              <a:gd name="T3" fmla="*/ 3145 h 3145"/>
              <a:gd name="T4" fmla="*/ 883 w 2261"/>
              <a:gd name="T5" fmla="*/ 3145 h 3145"/>
              <a:gd name="T6" fmla="*/ 0 w 2261"/>
              <a:gd name="T7" fmla="*/ 2260 h 3145"/>
              <a:gd name="T8" fmla="*/ 2261 w 2261"/>
              <a:gd name="T9" fmla="*/ 0 h 3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1" h="3145">
                <a:moveTo>
                  <a:pt x="2261" y="0"/>
                </a:moveTo>
                <a:lnTo>
                  <a:pt x="2261" y="3145"/>
                </a:lnTo>
                <a:lnTo>
                  <a:pt x="883" y="3145"/>
                </a:lnTo>
                <a:lnTo>
                  <a:pt x="0" y="2260"/>
                </a:lnTo>
                <a:lnTo>
                  <a:pt x="2261" y="0"/>
                </a:lnTo>
                <a:close/>
              </a:path>
            </a:pathLst>
          </a:custGeom>
          <a:blipFill dpi="0" rotWithShape="1">
            <a:blip r:embed="rId1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5835936" y="5348703"/>
            <a:ext cx="3748031" cy="1883948"/>
          </a:xfrm>
          <a:custGeom>
            <a:avLst/>
            <a:gdLst>
              <a:gd name="T0" fmla="*/ 839 w 1679"/>
              <a:gd name="T1" fmla="*/ 0 h 839"/>
              <a:gd name="T2" fmla="*/ 1679 w 1679"/>
              <a:gd name="T3" fmla="*/ 839 h 839"/>
              <a:gd name="T4" fmla="*/ 0 w 1679"/>
              <a:gd name="T5" fmla="*/ 839 h 839"/>
              <a:gd name="T6" fmla="*/ 839 w 1679"/>
              <a:gd name="T7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9" h="839">
                <a:moveTo>
                  <a:pt x="839" y="0"/>
                </a:moveTo>
                <a:lnTo>
                  <a:pt x="1679" y="839"/>
                </a:lnTo>
                <a:lnTo>
                  <a:pt x="0" y="839"/>
                </a:lnTo>
                <a:lnTo>
                  <a:pt x="839" y="0"/>
                </a:lnTo>
                <a:close/>
              </a:path>
            </a:pathLst>
          </a:cu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5977849" y="5480149"/>
            <a:ext cx="3486525" cy="1752502"/>
          </a:xfrm>
          <a:custGeom>
            <a:avLst/>
            <a:gdLst>
              <a:gd name="T0" fmla="*/ 839 w 1679"/>
              <a:gd name="T1" fmla="*/ 0 h 839"/>
              <a:gd name="T2" fmla="*/ 1679 w 1679"/>
              <a:gd name="T3" fmla="*/ 839 h 839"/>
              <a:gd name="T4" fmla="*/ 0 w 1679"/>
              <a:gd name="T5" fmla="*/ 839 h 839"/>
              <a:gd name="T6" fmla="*/ 839 w 1679"/>
              <a:gd name="T7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9" h="839">
                <a:moveTo>
                  <a:pt x="839" y="0"/>
                </a:moveTo>
                <a:lnTo>
                  <a:pt x="1679" y="839"/>
                </a:lnTo>
                <a:lnTo>
                  <a:pt x="0" y="839"/>
                </a:lnTo>
                <a:lnTo>
                  <a:pt x="839" y="0"/>
                </a:lnTo>
                <a:close/>
              </a:path>
            </a:pathLst>
          </a:custGeom>
          <a:solidFill>
            <a:schemeClr val="bg1">
              <a:lumMod val="50000"/>
              <a:alpha val="69804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4719" y="4445536"/>
            <a:ext cx="453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600" b="1" cap="all" dirty="0" smtClean="0">
                <a:solidFill>
                  <a:srgbClr val="004186"/>
                </a:solidFill>
                <a:latin typeface="+mj-ea"/>
                <a:ea typeface="+mj-ea"/>
                <a:cs typeface="Arial" panose="020B0604020202020204" pitchFamily="34" charset="0"/>
              </a:rPr>
              <a:t>感谢聆听</a:t>
            </a:r>
            <a:r>
              <a:rPr lang="zh-CN" altLang="en-US" sz="3600" b="1" cap="all" dirty="0" smtClean="0">
                <a:latin typeface="+mj-ea"/>
                <a:ea typeface="+mj-ea"/>
                <a:cs typeface="Arial" panose="020B0604020202020204" pitchFamily="34" charset="0"/>
              </a:rPr>
              <a:t>，批评指导</a:t>
            </a:r>
            <a:endParaRPr lang="zh-CN" altLang="en-US" sz="3600" b="1" cap="all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004186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004186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004186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004186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bg1">
                    <a:lumMod val="50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chemeClr val="bg1">
                  <a:lumMod val="50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172791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41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用户端</a:t>
            </a:r>
            <a:endParaRPr lang="zh-CN" altLang="en-US" dirty="0">
              <a:solidFill>
                <a:srgbClr val="0041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68656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银行端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68752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41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后台管理</a:t>
            </a:r>
            <a:endParaRPr lang="zh-CN" altLang="en-US" dirty="0">
              <a:solidFill>
                <a:srgbClr val="0041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22911" y="4984477"/>
            <a:ext cx="1676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相关问题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4238" y="156473"/>
            <a:ext cx="1483098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0" b="1" dirty="0" smtClean="0">
                <a:solidFill>
                  <a:srgbClr val="0041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0" b="1" dirty="0">
              <a:solidFill>
                <a:srgbClr val="0041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5922" y="955612"/>
            <a:ext cx="25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4186"/>
                </a:solidFill>
                <a:latin typeface="+mj-lt"/>
                <a:ea typeface="微软雅黑" panose="020B0503020204020204" pitchFamily="34" charset="-122"/>
              </a:rPr>
              <a:t>CONTENTS</a:t>
            </a:r>
            <a:endParaRPr lang="en-US" altLang="zh-CN" sz="3200" dirty="0">
              <a:solidFill>
                <a:srgbClr val="004186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345" y="-11568"/>
            <a:ext cx="12902027" cy="3411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6" grpId="0"/>
      <p:bldP spid="38" grpId="0"/>
      <p:bldP spid="40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58748" cy="7233046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0" y="-3125"/>
            <a:ext cx="12858750" cy="7233045"/>
          </a:xfrm>
          <a:prstGeom prst="roundRect">
            <a:avLst>
              <a:gd name="adj" fmla="val 0"/>
            </a:avLst>
          </a:prstGeom>
          <a:solidFill>
            <a:srgbClr val="1C1C1C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0743" y="1076009"/>
            <a:ext cx="4101044" cy="60949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71319" y="1630024"/>
            <a:ext cx="216881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Kozuka Gothic Pro B" panose="020B0800000000000000" pitchFamily="34" charset="-128"/>
              </a:rPr>
              <a:t>01</a:t>
            </a:r>
            <a:endParaRPr lang="zh-CN" altLang="en-US" sz="92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76574" y="2897859"/>
            <a:ext cx="3758303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79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用户端</a:t>
            </a:r>
            <a:endParaRPr lang="zh-CN" altLang="en-US" sz="379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87182" y="3198653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5078474" y="3174546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3847" y="-7045"/>
            <a:ext cx="9604903" cy="7239695"/>
          </a:xfrm>
          <a:prstGeom prst="rect">
            <a:avLst/>
          </a:prstGeom>
        </p:spPr>
      </p:pic>
      <p:sp>
        <p:nvSpPr>
          <p:cNvPr id="138" name="Pentagon 25"/>
          <p:cNvSpPr/>
          <p:nvPr/>
        </p:nvSpPr>
        <p:spPr>
          <a:xfrm>
            <a:off x="308695" y="3091849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005279" y="3036653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方式一：打开您的微信，点击“发现”，再点击“扫一扫”，扫描二维码，关注“宁海普惠服务平台”微信公众号。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308695" y="4031017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005279" y="3975820"/>
            <a:ext cx="346953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方式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二：打开微信，点击右上角“</a:t>
            </a:r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”，点击“添加朋友”，再点击“公众号”，在输入框内输入“宁海普惠服务平台”搜一搜“宁海普惠服务平台”。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7" name="Parallelogram 14"/>
          <p:cNvSpPr/>
          <p:nvPr/>
        </p:nvSpPr>
        <p:spPr>
          <a:xfrm>
            <a:off x="4845199" y="2914229"/>
            <a:ext cx="2222628" cy="964353"/>
          </a:xfrm>
          <a:prstGeom prst="parallelogram">
            <a:avLst>
              <a:gd name="adj" fmla="val 5241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Parallelogram 13"/>
          <p:cNvSpPr/>
          <p:nvPr/>
        </p:nvSpPr>
        <p:spPr>
          <a:xfrm>
            <a:off x="5415518" y="1644154"/>
            <a:ext cx="2222628" cy="964353"/>
          </a:xfrm>
          <a:prstGeom prst="parallelogram">
            <a:avLst>
              <a:gd name="adj" fmla="val 52419"/>
            </a:avLst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5" name="Parallelogram 16"/>
          <p:cNvSpPr/>
          <p:nvPr/>
        </p:nvSpPr>
        <p:spPr>
          <a:xfrm>
            <a:off x="3614129" y="5454379"/>
            <a:ext cx="2222628" cy="964353"/>
          </a:xfrm>
          <a:prstGeom prst="parallelogram">
            <a:avLst>
              <a:gd name="adj" fmla="val 5241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0" name="Parallelogram 15"/>
          <p:cNvSpPr/>
          <p:nvPr/>
        </p:nvSpPr>
        <p:spPr>
          <a:xfrm>
            <a:off x="4234503" y="4184304"/>
            <a:ext cx="2222628" cy="964353"/>
          </a:xfrm>
          <a:prstGeom prst="parallelogram">
            <a:avLst>
              <a:gd name="adj" fmla="val 52419"/>
            </a:avLst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ectangle 19"/>
          <p:cNvSpPr/>
          <p:nvPr/>
        </p:nvSpPr>
        <p:spPr>
          <a:xfrm>
            <a:off x="1072824" y="3617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关注微信公众账号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43" y="2032149"/>
            <a:ext cx="4095750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/>
      <p:bldP spid="140" grpId="0" animBg="1"/>
      <p:bldP spid="141" grpId="0"/>
      <p:bldP spid="147" grpId="0" animBg="1"/>
      <p:bldP spid="150" grpId="0" animBg="1"/>
      <p:bldP spid="155" grpId="0" animBg="1"/>
      <p:bldP spid="160" grpId="0" animBg="1"/>
      <p:bldP spid="30" grpId="0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0041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0041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0041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0041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0041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/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客户类型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分为个人、企业、服务点中介、其他中介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手机号码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Placeholder 2"/>
          <p:cNvSpPr txBox="1"/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请填写用户本人手机号码，方便银行同意贷款后第一时间联系您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用户名称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根据客户类型填写。若为个人，填写个人真实名称；若为企业，填写企业名称；若为中介，填写中介人姓名。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55" y="2032149"/>
            <a:ext cx="2221068" cy="3930787"/>
          </a:xfrm>
          <a:prstGeom prst="rect">
            <a:avLst/>
          </a:prstGeom>
        </p:spPr>
      </p:pic>
      <p:sp>
        <p:nvSpPr>
          <p:cNvPr id="60" name="Text Placeholder 7"/>
          <p:cNvSpPr txBox="1"/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所在区域、村社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 Placeholder 2"/>
          <p:cNvSpPr txBox="1"/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根据客户类型填写。若为个人、企业、其他中介，请填写其所在区域、村舍；若为服务点中介，请另再填写一项服务点选择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完善用户资料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进入公众号后，首先要完善您的用户资料，方便银行业务人员联系到您。若申请贷款时个人信息不完善，无法进行借贷操作，会自动跳转到完善用户信息界面。</a:t>
            </a:r>
            <a:endParaRPr lang="en-US" altLang="zh-CN" sz="9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如若要替人申贷，客户类型请填写为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中介</a:t>
            </a:r>
            <a:r>
              <a:rPr lang="zh-CN" altLang="en-US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9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提交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前请务必确定已阅读用户协议，并已勾选</a:t>
            </a:r>
            <a:r>
              <a:rPr lang="zh-CN" altLang="en-US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6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  <p:bldP spid="84" grpId="0" animBg="1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6147821" y="167550"/>
            <a:ext cx="2626912" cy="50302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67" y="758001"/>
            <a:ext cx="2232248" cy="3968440"/>
          </a:xfrm>
          <a:prstGeom prst="rect">
            <a:avLst/>
          </a:prstGeom>
        </p:spPr>
      </p:pic>
      <p:pic>
        <p:nvPicPr>
          <p:cNvPr id="49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3224454" y="812244"/>
            <a:ext cx="2626912" cy="5030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60" y="1374522"/>
            <a:ext cx="2205158" cy="3920282"/>
          </a:xfrm>
          <a:prstGeom prst="rect">
            <a:avLst/>
          </a:prstGeom>
        </p:spPr>
      </p:pic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solidFill>
            <a:srgbClr val="00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001"/>
            <a:chOff x="785786" y="3396519"/>
            <a:chExt cx="1785950" cy="1380343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6352"/>
              <a:chOff x="785786" y="4000510"/>
              <a:chExt cx="1785950" cy="776352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0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进入公众账号，点击左下角“业务申请”，再点击“借贷申请”，您就可以填写内容提出贷款需求了。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347790" y="4000510"/>
                <a:ext cx="714993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借贷申请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/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00418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/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00418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/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418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5"/>
            <a:ext cx="2511354" cy="1758963"/>
            <a:chOff x="6429388" y="3396519"/>
            <a:chExt cx="1785950" cy="125088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646896"/>
              <a:chOff x="6429388" y="4000510"/>
              <a:chExt cx="1785950" cy="64689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361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申请贷款的银行可以选择三家，若第一家不接洽超过</a:t>
                </a:r>
                <a:r>
                  <a:rPr lang="en-US" altLang="zh-CN" sz="9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5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天，自动转入下一家审批。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980726" y="4000510"/>
                <a:ext cx="714993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注意事项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/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0041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/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0041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2149712"/>
            <a:chOff x="3643306" y="3396519"/>
            <a:chExt cx="1785950" cy="1528768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924777"/>
              <a:chOff x="3643306" y="4000510"/>
              <a:chExt cx="1785950" cy="924777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639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如果您不会使用手机，请当地的助农金融服务点的工作人员或您的亲朋好友帮您申请贷款。请点击左下角“业务申请”，再点击“服务点申请”，进入“替人申贷”界面。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4162332" y="4000510"/>
                <a:ext cx="714993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替人申贷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64749" y="3396519"/>
              <a:ext cx="493602" cy="493602"/>
              <a:chOff x="4264749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64749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/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0041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/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0041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9413492" y="14431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替人申贷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TextBox 349"/>
          <p:cNvSpPr txBox="1"/>
          <p:nvPr/>
        </p:nvSpPr>
        <p:spPr>
          <a:xfrm>
            <a:off x="9413493" y="1774283"/>
            <a:ext cx="314282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他人替人提出贷款申请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用户借贷申请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extBox 348"/>
          <p:cNvSpPr txBox="1"/>
          <p:nvPr/>
        </p:nvSpPr>
        <p:spPr>
          <a:xfrm>
            <a:off x="889852" y="23018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借贷申请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2" name="TextBox 349"/>
          <p:cNvSpPr txBox="1"/>
          <p:nvPr/>
        </p:nvSpPr>
        <p:spPr>
          <a:xfrm>
            <a:off x="889853" y="2633017"/>
            <a:ext cx="314282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本人提出借贷申请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TextBox 348"/>
          <p:cNvSpPr txBox="1"/>
          <p:nvPr/>
        </p:nvSpPr>
        <p:spPr>
          <a:xfrm>
            <a:off x="8910791" y="32959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特别注意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TextBox 349"/>
          <p:cNvSpPr txBox="1"/>
          <p:nvPr/>
        </p:nvSpPr>
        <p:spPr>
          <a:xfrm>
            <a:off x="8910792" y="3627089"/>
            <a:ext cx="314282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申请贷款的金额是以万元为单位，请务必填写正确</a:t>
            </a:r>
            <a:endParaRPr lang="en-GB" altLang="zh-CN" sz="9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  <p:bldP spid="53" grpId="0"/>
      <p:bldP spid="82" grpId="0"/>
      <p:bldP spid="83" grpId="0"/>
      <p:bldP spid="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9276244" y="927808"/>
            <a:ext cx="2193691" cy="4200685"/>
          </a:xfrm>
          <a:prstGeom prst="rect">
            <a:avLst/>
          </a:prstGeom>
        </p:spPr>
      </p:pic>
      <p:pic>
        <p:nvPicPr>
          <p:cNvPr id="69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6611948" y="927808"/>
            <a:ext cx="2193691" cy="4200685"/>
          </a:xfrm>
          <a:prstGeom prst="rect">
            <a:avLst/>
          </a:prstGeom>
        </p:spPr>
      </p:pic>
      <p:pic>
        <p:nvPicPr>
          <p:cNvPr id="68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019660" y="927808"/>
            <a:ext cx="2193691" cy="4200685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373443" y="916851"/>
            <a:ext cx="2193691" cy="4200685"/>
          </a:xfrm>
          <a:prstGeom prst="rect">
            <a:avLst/>
          </a:prstGeom>
        </p:spPr>
      </p:pic>
      <p:sp>
        <p:nvSpPr>
          <p:cNvPr id="47" name="TextBox 23"/>
          <p:cNvSpPr txBox="1"/>
          <p:nvPr/>
        </p:nvSpPr>
        <p:spPr>
          <a:xfrm>
            <a:off x="1318892" y="5582806"/>
            <a:ext cx="245923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各个银行的产品介绍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67588" y="52725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银行服务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详细的平台操作指南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559876" y="52725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操作指南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平台介绍和联系方式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7149455" y="52725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平台简介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用户所有贷款的记录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761490" y="52725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借贷记录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平台信息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47" y="1384077"/>
            <a:ext cx="1822702" cy="32403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66" y="1441294"/>
            <a:ext cx="1799862" cy="31997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48" y="1404013"/>
            <a:ext cx="1811489" cy="32204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711" y="1404012"/>
            <a:ext cx="1811490" cy="322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58748" cy="7233046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7124" y="-1462"/>
            <a:ext cx="12858750" cy="7233045"/>
          </a:xfrm>
          <a:prstGeom prst="roundRect">
            <a:avLst>
              <a:gd name="adj" fmla="val 0"/>
            </a:avLst>
          </a:prstGeom>
          <a:solidFill>
            <a:srgbClr val="1C1C1C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771319" y="1630024"/>
            <a:ext cx="216881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28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Kozuka Gothic Pro B" panose="020B0800000000000000" pitchFamily="34" charset="-128"/>
              </a:rPr>
              <a:t>02</a:t>
            </a:r>
            <a:endParaRPr lang="zh-CN" altLang="en-US" sz="92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76574" y="2897859"/>
            <a:ext cx="3758303" cy="676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79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银行端</a:t>
            </a:r>
            <a:endParaRPr lang="zh-CN" altLang="en-US" sz="379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87182" y="3198653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5078474" y="3174546"/>
            <a:ext cx="1345796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  <a:alpha val="0"/>
                </a:schemeClr>
              </a:gs>
              <a:gs pos="532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19002" y="963400"/>
            <a:ext cx="4083969" cy="626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4151981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00418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00418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616047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971534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80812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800517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5155519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5129902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5144439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5156871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1205112" y="3770199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进入企业号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570342" y="4155045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打开您的微信，点击“发现”，再点击“扫一扫”，扫描二维码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，进入“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宁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海县普惠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微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信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企业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号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3881637" y="2970099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进入创建经理人界面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246867" y="3354945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在人民银行后台管理系统中，设置好银行管理员后，由银行管理员点击“创建经理人”，进入创建经理人界面。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7224912" y="322727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创建经理人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590142" y="361212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填写完经理人手机号，姓名，负责区域（不选则表示所有村社）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158487" y="4894149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提交创建完成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523717" y="5278995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点击“提交按钮”，完成经理人创建。银行管理员可点击“经理人管理”选项，进入管理经理人界面，修改或删除经理人。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经理人创建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45" y="644148"/>
            <a:ext cx="2235697" cy="2235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tags/tag1.xml><?xml version="1.0" encoding="utf-8"?>
<p:tagLst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WPS 演示</Application>
  <PresentationFormat>自定义</PresentationFormat>
  <Paragraphs>178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Kozuka Gothic Pro B</vt:lpstr>
      <vt:lpstr>Times New Roman</vt:lpstr>
      <vt:lpstr>Agency FB</vt:lpstr>
      <vt:lpstr>Gill Sans</vt:lpstr>
      <vt:lpstr>Lato Regular</vt:lpstr>
      <vt:lpstr>Arial Unicode MS</vt:lpstr>
      <vt:lpstr>Yu Gothic UI Semibold</vt:lpstr>
      <vt:lpstr>Yu Gothic UI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兴业银行</dc:title>
  <dc:creator/>
  <cp:keywords>第一PPT www.1ppt.com</cp:keywords>
  <cp:lastModifiedBy>ysz</cp:lastModifiedBy>
  <cp:revision>3</cp:revision>
  <dcterms:created xsi:type="dcterms:W3CDTF">2016-09-17T13:58:00Z</dcterms:created>
  <dcterms:modified xsi:type="dcterms:W3CDTF">2019-02-24T15:39:15Z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